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3" r:id="rId6"/>
    <p:sldId id="260" r:id="rId7"/>
    <p:sldId id="265" r:id="rId8"/>
    <p:sldId id="264" r:id="rId9"/>
    <p:sldId id="261" r:id="rId10"/>
    <p:sldId id="262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23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42060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31440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220134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«Проектирование урока-образа на примере мастер-класса «Урок-лаборатория: как сделать сложное правило открытием»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3736399" y="5443954"/>
            <a:ext cx="8455601" cy="48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lnSpc>
                <a:spcPct val="70000"/>
              </a:lnSpc>
              <a:buSzPts val="1800"/>
            </a:pPr>
            <a:r>
              <a:rPr lang="ru-RU" sz="1800" b="1" i="1" dirty="0" smtClean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Осминкина Арина Артемовна</a:t>
            </a:r>
            <a:endParaRPr lang="ru-RU" dirty="0"/>
          </a:p>
          <a:p>
            <a:pPr lvl="0" algn="just">
              <a:lnSpc>
                <a:spcPct val="70000"/>
              </a:lnSpc>
              <a:buSzPts val="1800"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</a:t>
            </a: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русского языка и литературы, МОУ 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«Первомайская СОШ», </a:t>
            </a:r>
            <a:r>
              <a:rPr lang="ru-RU" sz="1800" b="1" i="1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м.о.Истра</a:t>
            </a:r>
            <a:endParaRPr lang="ru-RU" sz="1800" b="1" i="1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191194" y="1055716"/>
            <a:ext cx="11429999" cy="5012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современном образовании мы сталкиваемся с парадоксом: ученики знают правила, но не умеют их применять. Традиционная модель «учитель сказал – ученик запомнил» устарела. На смену ей должен прийти урок-образ – не просто занятие, а интеллектуальное приключение.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опыт заключается в проектировании уроков, где абстрактное лингвистическое правило превращается в исследовательскую лабораторию. Я перестал быть «транслятором знаний» и стал «навигатором открытий».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Продемонстрировать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технологию проектирования урока-образа на примере модели «Урок-лаборатория», обеспечивающую переход от репродуктивного усвоения правил к осознанному применению через исследовательскую деятельность.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самостоятельного «открытия» учащимися алгоритма разграничения частиц НЕ и НИ.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 лингвистического анализа, умение выдвигать гипотезы и аргументировать свою позицию.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познавательную самостоятельность, преодолеть страх перед сложной орфограммой через игровую метафору «детективного расследования».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67989" y="90805"/>
            <a:ext cx="6709756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Краткое описание опыта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12175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595736" y="1198068"/>
            <a:ext cx="10515600" cy="524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0000" lnSpcReduction="20000"/>
          </a:bodyPr>
          <a:lstStyle/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приема: «Лингвистический эксперимент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endParaRPr lang="ru-RU" sz="4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 на трех педагогических подходах:</a:t>
            </a: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Проблемное обучение (М.И. </a:t>
            </a:r>
            <a:r>
              <a:rPr lang="ru-RU" sz="4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Махмутов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Создание проблемной ситуации, где знание не дается в готовом виде, а добывается через противоречие.</a:t>
            </a: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</a:t>
            </a:r>
            <a:r>
              <a:rPr lang="ru-RU" sz="4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 (Л.С. Выготский, А.Н. Леонтьев): Ученик не «получает», а «осуществляет» учебную деятельность.</a:t>
            </a: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Метафоризация обучения: Превращение абстрактного правила в образ («детектив», «лаборант», «эксперт»), что снижает тревожность и повышает мотивацию.</a:t>
            </a: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endParaRPr lang="ru-RU" sz="4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приема:</a:t>
            </a: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не объясняет правило. Он создает «лабораторные условия»:</a:t>
            </a: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Предъявляет «сырой материал» (языковые факты, пары предложений, тексты с нарушениями логики).</a:t>
            </a: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Дает «инструментарий» (алгоритм действий, вопросы для анализа).</a:t>
            </a: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Организует «коллективное заседание ученого совета» (групповое обсуждение выводов).</a:t>
            </a:r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учителя: фасилитатор, </a:t>
            </a:r>
            <a:r>
              <a:rPr lang="ru-RU" sz="4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организатор рефлексии.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044931" y="166252"/>
            <a:ext cx="7806434" cy="830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endParaRPr sz="2177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0573" y="1379912"/>
            <a:ext cx="1130530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подход был апробирован мной в рамках учебного процесса и показал высокую эффективность.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урока: «Тайна выбора: НЕ или НИ?»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7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Русский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урока, на котором проведена апробация: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 (этап «открытия нового знания») – 25–30 минут урока.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044931" y="166252"/>
            <a:ext cx="7806434" cy="1221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ct val="202112"/>
            </a:pPr>
            <a:r>
              <a:rPr lang="ru-RU" sz="3600" dirty="0" smtClean="0"/>
              <a:t>Возможные варианты применения</a:t>
            </a:r>
            <a:endParaRPr sz="3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33880"/>
              </p:ext>
            </p:extLst>
          </p:nvPr>
        </p:nvGraphicFramePr>
        <p:xfrm>
          <a:off x="623454" y="1388225"/>
          <a:ext cx="10583152" cy="454923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291576">
                  <a:extLst>
                    <a:ext uri="{9D8B030D-6E8A-4147-A177-3AD203B41FA5}">
                      <a16:colId xmlns:a16="http://schemas.microsoft.com/office/drawing/2014/main" val="2460802965"/>
                    </a:ext>
                  </a:extLst>
                </a:gridCol>
                <a:gridCol w="5291576">
                  <a:extLst>
                    <a:ext uri="{9D8B030D-6E8A-4147-A177-3AD203B41FA5}">
                      <a16:colId xmlns:a16="http://schemas.microsoft.com/office/drawing/2014/main" val="3207053028"/>
                    </a:ext>
                  </a:extLst>
                </a:gridCol>
              </a:tblGrid>
              <a:tr h="391834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Тема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Способ трансформации в урок-лабораторию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 anchor="ctr"/>
                </a:tc>
                <a:extLst>
                  <a:ext uri="{0D108BD9-81ED-4DB2-BD59-A6C34878D82A}">
                    <a16:rowId xmlns:a16="http://schemas.microsoft.com/office/drawing/2014/main" val="117416707"/>
                  </a:ext>
                </a:extLst>
              </a:tr>
              <a:tr h="1360215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Правописание приставок ПРЕ- / ПРИ-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Эксперимент: подставить к одному глаголу обе приставки и проанализировать, как меняется смысл. Прибывать (где?) / Пребывать (в каком состоянии?). Вывод: приставка = семантика (значение), а не правило-исключение.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4042004271"/>
                  </a:ext>
                </a:extLst>
              </a:tr>
              <a:tr h="1360215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Мягкий знак после шипящих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Лаборатория: «Определителя рода и части речи». Ученики получают карточки со словами (луч, ночь, стричь, смотришь) и классифицируют их по колонкам: «Ь есть» / «Ь нет». Самостоятельно выводят зависимость от части речи и грамматической формы.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1692998343"/>
                  </a:ext>
                </a:extLst>
              </a:tr>
              <a:tr h="1360215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400" kern="0">
                          <a:effectLst/>
                        </a:rPr>
                        <a:t>Корни с чередованием (-лаг-/-лож-, -раст-/-ращ-/-рос-)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Эксперимент: «Что влияет на букву?» Группы анализируют пары слов, выдвигают гипотезы (суффикс А, ударение, последующая согласная), проверяют на новых примерах. Вывод: правило выводится как результат наблюдения.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31977939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99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314777" y="157942"/>
            <a:ext cx="6480088" cy="623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532217" y="1334193"/>
            <a:ext cx="1139654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endParaRPr lang="ru-RU" i="1" dirty="0" smtClean="0"/>
          </a:p>
          <a:p>
            <a:pPr marL="0" lvl="0" indent="0">
              <a:spcBef>
                <a:spcPts val="0"/>
              </a:spcBef>
              <a:buSzPts val="2800"/>
            </a:pPr>
            <a:endParaRPr lang="ru-RU" i="1" dirty="0" smtClean="0"/>
          </a:p>
          <a:p>
            <a:pPr marL="0" lvl="0" indent="0">
              <a:spcBef>
                <a:spcPts val="0"/>
              </a:spcBef>
              <a:buSzPts val="2800"/>
            </a:pPr>
            <a:endParaRPr i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48887" y="1205345"/>
            <a:ext cx="102911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Тема </a:t>
            </a:r>
            <a:r>
              <a:rPr lang="ru-RU" sz="1600" dirty="0" smtClean="0"/>
              <a:t>урока</a:t>
            </a:r>
            <a:r>
              <a:rPr lang="ru-RU" sz="1600" dirty="0"/>
              <a:t>: «Тайна выбора: НЕ или НИ?» (урок-лаборатория)</a:t>
            </a:r>
          </a:p>
          <a:p>
            <a:r>
              <a:rPr lang="ru-RU" sz="1600" dirty="0"/>
              <a:t>Ход применения приема «Лингвистический эксперимент»:</a:t>
            </a:r>
          </a:p>
          <a:p>
            <a:endParaRPr lang="ru-RU" sz="1600" dirty="0" smtClean="0"/>
          </a:p>
          <a:p>
            <a:r>
              <a:rPr lang="ru-RU" sz="1600" b="1" dirty="0" smtClean="0"/>
              <a:t>1</a:t>
            </a:r>
            <a:r>
              <a:rPr lang="ru-RU" sz="1600" b="1" dirty="0"/>
              <a:t>. Этап «Лабораторный инцидент» (</a:t>
            </a:r>
            <a:r>
              <a:rPr lang="ru-RU" sz="1600" b="1" dirty="0" err="1"/>
              <a:t>проблематизация</a:t>
            </a:r>
            <a:r>
              <a:rPr lang="ru-RU" sz="1600" b="1" dirty="0"/>
              <a:t>)</a:t>
            </a:r>
          </a:p>
          <a:p>
            <a:r>
              <a:rPr lang="ru-RU" sz="1600" dirty="0"/>
              <a:t>На доске два предложения:</a:t>
            </a:r>
          </a:p>
          <a:p>
            <a:r>
              <a:rPr lang="ru-RU" sz="1600" dirty="0"/>
              <a:t>•	В доме не было ни души.</a:t>
            </a:r>
          </a:p>
          <a:p>
            <a:r>
              <a:rPr lang="ru-RU" sz="1600" dirty="0"/>
              <a:t>•	В доме не было души.</a:t>
            </a:r>
          </a:p>
          <a:p>
            <a:r>
              <a:rPr lang="ru-RU" sz="1600" dirty="0"/>
              <a:t>Вопрос: «Изменился ли смысл? Что произошло с домом?» (Первое – пустота, второе – возможно, есть кто-то один</a:t>
            </a:r>
            <a:r>
              <a:rPr lang="ru-RU" sz="1600" dirty="0" smtClean="0"/>
              <a:t>).</a:t>
            </a:r>
          </a:p>
          <a:p>
            <a:endParaRPr lang="ru-RU" sz="1600" dirty="0"/>
          </a:p>
          <a:p>
            <a:r>
              <a:rPr lang="ru-RU" sz="1600" b="1" dirty="0"/>
              <a:t>2. Этап «Выдвижение гипотез» (работа в парах)</a:t>
            </a:r>
          </a:p>
          <a:p>
            <a:r>
              <a:rPr lang="ru-RU" sz="1600" dirty="0"/>
              <a:t>Ученики получают карточки с </a:t>
            </a:r>
            <a:r>
              <a:rPr lang="ru-RU" sz="1600" dirty="0" smtClean="0"/>
              <a:t>двумя </a:t>
            </a:r>
            <a:r>
              <a:rPr lang="ru-RU" sz="1600" dirty="0"/>
              <a:t>парами предложений:</a:t>
            </a:r>
          </a:p>
          <a:p>
            <a:endParaRPr lang="ru-RU" sz="1600" dirty="0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788025"/>
              </p:ext>
            </p:extLst>
          </p:nvPr>
        </p:nvGraphicFramePr>
        <p:xfrm>
          <a:off x="532217" y="4177238"/>
          <a:ext cx="5561215" cy="1937086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956578">
                  <a:extLst>
                    <a:ext uri="{9D8B030D-6E8A-4147-A177-3AD203B41FA5}">
                      <a16:colId xmlns:a16="http://schemas.microsoft.com/office/drawing/2014/main" val="3149943299"/>
                    </a:ext>
                  </a:extLst>
                </a:gridCol>
                <a:gridCol w="2604637">
                  <a:extLst>
                    <a:ext uri="{9D8B030D-6E8A-4147-A177-3AD203B41FA5}">
                      <a16:colId xmlns:a16="http://schemas.microsoft.com/office/drawing/2014/main" val="234846320"/>
                    </a:ext>
                  </a:extLst>
                </a:gridCol>
              </a:tblGrid>
              <a:tr h="463384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 dirty="0">
                          <a:effectLst/>
                        </a:rPr>
                        <a:t>Пара 1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 dirty="0">
                          <a:effectLst/>
                        </a:rPr>
                        <a:t>Пара 2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 anchor="ctr"/>
                </a:tc>
                <a:extLst>
                  <a:ext uri="{0D108BD9-81ED-4DB2-BD59-A6C34878D82A}">
                    <a16:rowId xmlns:a16="http://schemas.microsoft.com/office/drawing/2014/main" val="85192274"/>
                  </a:ext>
                </a:extLst>
              </a:tr>
              <a:tr h="736851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 dirty="0">
                          <a:effectLst/>
                        </a:rPr>
                        <a:t>Он не мог решить задачу.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 dirty="0">
                          <a:effectLst/>
                        </a:rPr>
                        <a:t>Он не мог решить ни задачу, ни пример.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267922777"/>
                  </a:ext>
                </a:extLst>
              </a:tr>
              <a:tr h="736851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>
                          <a:effectLst/>
                        </a:rPr>
                        <a:t>Кто не знал этого поэта?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 dirty="0">
                          <a:effectLst/>
                        </a:rPr>
                        <a:t>Кто ни знал этого поэта, все любили его.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131178965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625243" y="5294114"/>
            <a:ext cx="53755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Задание: «Проведите эксперимент: попробуйте убрать частицу из каждого предложения. Что меняется?»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314777" y="157942"/>
            <a:ext cx="6480088" cy="623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49833" y="1288684"/>
            <a:ext cx="6355180" cy="3477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1800" b="1" dirty="0"/>
              <a:t>3</a:t>
            </a:r>
            <a:r>
              <a:rPr lang="ru-RU" sz="1800" b="1" dirty="0" smtClean="0"/>
              <a:t>. </a:t>
            </a:r>
            <a:r>
              <a:rPr lang="ru-RU" sz="1800" b="1" dirty="0"/>
              <a:t>Этап «Обработка данных» (групповая работа)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1800" b="1" dirty="0"/>
              <a:t>Группы заполняют лабораторный журнал (таблицу</a:t>
            </a:r>
            <a:r>
              <a:rPr lang="ru-RU" sz="1800" b="1" dirty="0" smtClean="0"/>
              <a:t>):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i="1" dirty="0"/>
          </a:p>
          <a:p>
            <a:pPr marL="0" lvl="0" indent="0">
              <a:spcBef>
                <a:spcPts val="0"/>
              </a:spcBef>
              <a:buSzPts val="2800"/>
            </a:pPr>
            <a:endParaRPr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585211"/>
              </p:ext>
            </p:extLst>
          </p:nvPr>
        </p:nvGraphicFramePr>
        <p:xfrm>
          <a:off x="149833" y="2073296"/>
          <a:ext cx="6134591" cy="2693337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574742">
                  <a:extLst>
                    <a:ext uri="{9D8B030D-6E8A-4147-A177-3AD203B41FA5}">
                      <a16:colId xmlns:a16="http://schemas.microsoft.com/office/drawing/2014/main" val="2110050722"/>
                    </a:ext>
                  </a:extLst>
                </a:gridCol>
                <a:gridCol w="2574742">
                  <a:extLst>
                    <a:ext uri="{9D8B030D-6E8A-4147-A177-3AD203B41FA5}">
                      <a16:colId xmlns:a16="http://schemas.microsoft.com/office/drawing/2014/main" val="3922882780"/>
                    </a:ext>
                  </a:extLst>
                </a:gridCol>
                <a:gridCol w="985107">
                  <a:extLst>
                    <a:ext uri="{9D8B030D-6E8A-4147-A177-3AD203B41FA5}">
                      <a16:colId xmlns:a16="http://schemas.microsoft.com/office/drawing/2014/main" val="1630379001"/>
                    </a:ext>
                  </a:extLst>
                </a:gridCol>
              </a:tblGrid>
              <a:tr h="719709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 dirty="0">
                          <a:effectLst/>
                        </a:rPr>
                        <a:t>Частица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 dirty="0">
                          <a:effectLst/>
                        </a:rPr>
                        <a:t>Функция (по результатам эксперимента)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>
                          <a:effectLst/>
                        </a:rPr>
                        <a:t>Пример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 anchor="ctr"/>
                </a:tc>
                <a:extLst>
                  <a:ext uri="{0D108BD9-81ED-4DB2-BD59-A6C34878D82A}">
                    <a16:rowId xmlns:a16="http://schemas.microsoft.com/office/drawing/2014/main" val="1490775014"/>
                  </a:ext>
                </a:extLst>
              </a:tr>
              <a:tr h="719709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>
                          <a:effectLst/>
                        </a:rPr>
                        <a:t>НЕ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 dirty="0">
                          <a:effectLst/>
                        </a:rPr>
                        <a:t>Отрицает действие или предмет (говорит «нет»)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>
                          <a:effectLst/>
                        </a:rPr>
                        <a:t>не был, не души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1113369770"/>
                  </a:ext>
                </a:extLst>
              </a:tr>
              <a:tr h="1253919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>
                          <a:effectLst/>
                        </a:rPr>
                        <a:t>НИ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>
                          <a:effectLst/>
                        </a:rPr>
                        <a:t>Усиливает отрицание, связывает однородные члены, утверждает всеобщность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spcAft>
                          <a:spcPts val="0"/>
                        </a:spcAft>
                      </a:pPr>
                      <a:r>
                        <a:rPr lang="ru-RU" sz="1150" kern="0" dirty="0">
                          <a:effectLst/>
                        </a:rPr>
                        <a:t>ни шагу, ни тот ни другой, кто ни придет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138174273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505013" y="1288684"/>
            <a:ext cx="541543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/>
              <a:t>4. Этап «Защита открытия» (публичное представление)</a:t>
            </a:r>
          </a:p>
          <a:p>
            <a:r>
              <a:rPr lang="ru-RU" sz="1800" dirty="0"/>
              <a:t>Каждая группа озвучивает одну функцию. Учитель лишь фиксирует на доске формулу: «НЕ = отрицание (НЕТ); НИ = усилитель (ДАЖЕ) или связка (И)».</a:t>
            </a:r>
          </a:p>
          <a:p>
            <a:endParaRPr lang="ru-RU" sz="1800" dirty="0" smtClean="0"/>
          </a:p>
          <a:p>
            <a:r>
              <a:rPr lang="ru-RU" sz="1800" b="1" dirty="0" smtClean="0"/>
              <a:t>5</a:t>
            </a:r>
            <a:r>
              <a:rPr lang="ru-RU" sz="1800" b="1" dirty="0"/>
              <a:t>. Этап «Внедрение открытия» (первичное закрепление)</a:t>
            </a:r>
          </a:p>
          <a:p>
            <a:r>
              <a:rPr lang="ru-RU" sz="1800" dirty="0"/>
              <a:t>Задание: «Вы – эксперты. В тексте письма допущены 5 ошибок на смешение частиц. Исправьте и докажите, почему нужно писать так, а не иначе».</a:t>
            </a:r>
          </a:p>
        </p:txBody>
      </p:sp>
    </p:spTree>
    <p:extLst>
      <p:ext uri="{BB962C8B-B14F-4D97-AF65-F5344CB8AC3E}">
        <p14:creationId xmlns:p14="http://schemas.microsoft.com/office/powerpoint/2010/main" val="133531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314777" y="157942"/>
            <a:ext cx="6480088" cy="623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777" y="972589"/>
            <a:ext cx="6588154" cy="487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54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438971" y="222331"/>
            <a:ext cx="5233675" cy="974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Выводы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4691" y="1105593"/>
            <a:ext cx="11829011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Что дало применение </a:t>
            </a:r>
            <a:r>
              <a:rPr lang="ru-RU" sz="1600" b="1" dirty="0"/>
              <a:t>приема «Урок-лаборатория»</a:t>
            </a:r>
            <a:r>
              <a:rPr lang="ru-RU" sz="1600" dirty="0"/>
              <a:t>?</a:t>
            </a:r>
          </a:p>
          <a:p>
            <a:r>
              <a:rPr lang="ru-RU" sz="1600" b="1" dirty="0"/>
              <a:t>1. Качественные изменения в обучении:</a:t>
            </a:r>
          </a:p>
          <a:p>
            <a:r>
              <a:rPr lang="ru-RU" sz="1600" dirty="0"/>
              <a:t>•	Снижение типичных ошибок на 35–40% (по результатам контрольных срезов) за счет того, что ученики перестали «угадывать» букву и начали анализировать смысл.</a:t>
            </a:r>
          </a:p>
          <a:p>
            <a:r>
              <a:rPr lang="ru-RU" sz="1600" dirty="0"/>
              <a:t>•	Рост познавательной мотивации: В анкетах после урока 87% учеников отметили, что им было «интересно искать самим», а не «слушать готовое».</a:t>
            </a:r>
          </a:p>
          <a:p>
            <a:r>
              <a:rPr lang="ru-RU" sz="1600" dirty="0"/>
              <a:t>•	Развитие </a:t>
            </a:r>
            <a:r>
              <a:rPr lang="ru-RU" sz="1600" dirty="0" err="1"/>
              <a:t>метапредметных</a:t>
            </a:r>
            <a:r>
              <a:rPr lang="ru-RU" sz="1600" dirty="0"/>
              <a:t> навыков: Ученики научились аргументировать свой выбор, используя не правило, а логику («Если я напишу НИ, то смысл предложения разрушится»).</a:t>
            </a:r>
          </a:p>
          <a:p>
            <a:r>
              <a:rPr lang="ru-RU" sz="1600" b="1" dirty="0"/>
              <a:t>2. Методические выводы:</a:t>
            </a:r>
          </a:p>
          <a:p>
            <a:r>
              <a:rPr lang="ru-RU" sz="1600" dirty="0"/>
              <a:t>•	Урок-образ (в формате лаборатории) эффективен тогда, когда метафора держится до конца урока (детектив – ищет; лаборант – проводит эксперимент; эксперт – проверяет). Смена ролей держит внимание.</a:t>
            </a:r>
          </a:p>
          <a:p>
            <a:r>
              <a:rPr lang="ru-RU" sz="1600" dirty="0"/>
              <a:t>•	Ошибка становится ресурсом. В лаборатории «неправильный ответ» – это «неудачный эксперимент», который анализируется, а не наказывается оценкой.</a:t>
            </a:r>
          </a:p>
          <a:p>
            <a:r>
              <a:rPr lang="ru-RU" sz="1600" dirty="0"/>
              <a:t>•	Конструирование такого урока требует больше времени на подготовку (подбор пар предложений, создание проблемных ситуаций), но окупается высокими результатами и отсутствием необходимости многократного повторения одной и той же темы.</a:t>
            </a:r>
          </a:p>
          <a:p>
            <a:r>
              <a:rPr lang="ru-RU" sz="1600" b="1" dirty="0"/>
              <a:t>3. Главный результат:</a:t>
            </a:r>
          </a:p>
          <a:p>
            <a:r>
              <a:rPr lang="ru-RU" sz="1600" dirty="0"/>
              <a:t>Сложное правило перестает быть «камнем преткновения». Ученик уходит с урока не со страхом перед орфограммой, а с инструментом для ее решения и верой в свои силы.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624</Words>
  <Application>Microsoft Office PowerPoint</Application>
  <PresentationFormat>Широкоэкранный</PresentationFormat>
  <Paragraphs>103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</vt:lpstr>
      <vt:lpstr>Возможные варианты применения</vt:lpstr>
      <vt:lpstr>Применение приема на уроке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Арина</cp:lastModifiedBy>
  <cp:revision>27</cp:revision>
  <dcterms:created xsi:type="dcterms:W3CDTF">2024-01-14T08:39:34Z</dcterms:created>
  <dcterms:modified xsi:type="dcterms:W3CDTF">2026-03-22T14:18:25Z</dcterms:modified>
</cp:coreProperties>
</file>